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6" r:id="rId3"/>
    <p:sldId id="264" r:id="rId4"/>
    <p:sldId id="265" r:id="rId5"/>
    <p:sldId id="257" r:id="rId6"/>
    <p:sldId id="268" r:id="rId7"/>
    <p:sldId id="272" r:id="rId8"/>
    <p:sldId id="267" r:id="rId9"/>
    <p:sldId id="270" r:id="rId10"/>
    <p:sldId id="277" r:id="rId11"/>
    <p:sldId id="278" r:id="rId12"/>
    <p:sldId id="279" r:id="rId13"/>
    <p:sldId id="280" r:id="rId14"/>
    <p:sldId id="269" r:id="rId15"/>
    <p:sldId id="262" r:id="rId16"/>
    <p:sldId id="276" r:id="rId17"/>
    <p:sldId id="275" r:id="rId18"/>
    <p:sldId id="282" r:id="rId19"/>
    <p:sldId id="283" r:id="rId20"/>
    <p:sldId id="273" r:id="rId21"/>
    <p:sldId id="260" r:id="rId22"/>
    <p:sldId id="285" r:id="rId23"/>
    <p:sldId id="263" r:id="rId24"/>
    <p:sldId id="286" r:id="rId25"/>
    <p:sldId id="284" r:id="rId26"/>
    <p:sldId id="281" r:id="rId27"/>
    <p:sldId id="25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98049" y="2138854"/>
            <a:ext cx="7063037" cy="1556238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蘭花種類辨識及分類</a:t>
            </a:r>
            <a:br>
              <a:rPr lang="zh-TW" altLang="en-US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</a:br>
            <a:endParaRPr lang="zh-TW" altLang="en-US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158435" y="3798610"/>
            <a:ext cx="2559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RE6103013 </a:t>
            </a:r>
            <a:r>
              <a:rPr lang="zh-CN" altLang="en-US" sz="2000" dirty="0">
                <a:solidFill>
                  <a:schemeClr val="bg1"/>
                </a:solidFill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卞哲琛</a:t>
            </a:r>
            <a:endParaRPr lang="en-US" altLang="zh-CN" sz="2000" dirty="0">
              <a:solidFill>
                <a:schemeClr val="bg1"/>
              </a:solidFill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RE6101029 </a:t>
            </a:r>
            <a:r>
              <a:rPr lang="zh-CN" altLang="en-US" sz="2000" dirty="0">
                <a:solidFill>
                  <a:schemeClr val="bg1"/>
                </a:solidFill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蔣允中</a:t>
            </a:r>
            <a:endParaRPr lang="en-US" altLang="zh-CN" sz="2000" dirty="0">
              <a:solidFill>
                <a:schemeClr val="bg1"/>
              </a:solidFill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6277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21FC87-5952-4BC8-AF7C-6CC560497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4E6D35-2D74-43AF-AAEE-B808B4586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61470AF-7DF6-414A-A710-A166697D6456}"/>
              </a:ext>
            </a:extLst>
          </p:cNvPr>
          <p:cNvSpPr txBox="1"/>
          <p:nvPr/>
        </p:nvSpPr>
        <p:spPr>
          <a:xfrm>
            <a:off x="-77638" y="2890391"/>
            <a:ext cx="36503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Georgia" panose="02040502050405020303" pitchFamily="18" charset="0"/>
              </a:rPr>
              <a:t>Data</a:t>
            </a:r>
          </a:p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Georgia" panose="02040502050405020303" pitchFamily="18" charset="0"/>
              </a:rPr>
              <a:t>Preprocessing</a:t>
            </a:r>
            <a:endParaRPr lang="zh-TW" altLang="en-US" sz="32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127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10345" y="312580"/>
            <a:ext cx="11494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Step 1: regroup the figures</a:t>
            </a:r>
          </a:p>
        </p:txBody>
      </p:sp>
      <p:pic>
        <p:nvPicPr>
          <p:cNvPr id="6" name="圖片 5" descr="一張含有 文字, 電子用品, 鍵盤 的圖片&#10;&#10;自動產生的描述">
            <a:extLst>
              <a:ext uri="{FF2B5EF4-FFF2-40B4-BE49-F238E27FC236}">
                <a16:creationId xmlns:a16="http://schemas.microsoft.com/office/drawing/2014/main" id="{290F49DF-6C47-399E-F24A-F7DB4E789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20" t="13608" r="3710" b="12165"/>
          <a:stretch/>
        </p:blipFill>
        <p:spPr>
          <a:xfrm>
            <a:off x="6458704" y="568753"/>
            <a:ext cx="4601443" cy="2782481"/>
          </a:xfrm>
          <a:prstGeom prst="rect">
            <a:avLst/>
          </a:prstGeom>
        </p:spPr>
      </p:pic>
      <p:pic>
        <p:nvPicPr>
          <p:cNvPr id="8" name="圖片 7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95B88C0F-0A4F-55D3-A650-122C20086B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29" t="12646" r="39242" b="27037"/>
          <a:stretch/>
        </p:blipFill>
        <p:spPr>
          <a:xfrm>
            <a:off x="1377975" y="1105791"/>
            <a:ext cx="3162414" cy="271328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63E468E-B457-F6ED-0648-6D508C3C80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71" t="48386" r="64190" b="15601"/>
          <a:stretch/>
        </p:blipFill>
        <p:spPr>
          <a:xfrm>
            <a:off x="1893952" y="4150619"/>
            <a:ext cx="2130459" cy="246982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2C45EE3-1A88-BE14-0706-C1A47F313F79}"/>
              </a:ext>
            </a:extLst>
          </p:cNvPr>
          <p:cNvSpPr txBox="1"/>
          <p:nvPr/>
        </p:nvSpPr>
        <p:spPr>
          <a:xfrm>
            <a:off x="5311302" y="3449741"/>
            <a:ext cx="95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ym typeface="Wingdings" panose="05000000000000000000" pitchFamily="2" charset="2"/>
              </a:rPr>
              <a:t></a:t>
            </a:r>
            <a:endParaRPr lang="zh-TW" altLang="en-US" dirty="0"/>
          </a:p>
        </p:txBody>
      </p:sp>
      <p:pic>
        <p:nvPicPr>
          <p:cNvPr id="4" name="圖片 3" descr="一張含有 文字, 電子用品 的圖片&#10;&#10;自動產生的描述">
            <a:extLst>
              <a:ext uri="{FF2B5EF4-FFF2-40B4-BE49-F238E27FC236}">
                <a16:creationId xmlns:a16="http://schemas.microsoft.com/office/drawing/2014/main" id="{AC5B38A1-F93A-BD02-3CD5-C7BE812AA9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44" t="12705" r="3935" b="12202"/>
          <a:stretch/>
        </p:blipFill>
        <p:spPr>
          <a:xfrm>
            <a:off x="6458704" y="3912143"/>
            <a:ext cx="4644440" cy="281494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3CBA4B8-E763-96FA-1745-8EBA71A1380A}"/>
              </a:ext>
            </a:extLst>
          </p:cNvPr>
          <p:cNvSpPr txBox="1"/>
          <p:nvPr/>
        </p:nvSpPr>
        <p:spPr>
          <a:xfrm>
            <a:off x="7353906" y="3507374"/>
            <a:ext cx="2854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val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: 2</a:t>
            </a:r>
            <a:endParaRPr lang="zh-TW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E3D70A6-BFA4-AF9E-A885-129FE9123B2C}"/>
              </a:ext>
            </a:extLst>
          </p:cNvPr>
          <p:cNvSpPr txBox="1"/>
          <p:nvPr/>
        </p:nvSpPr>
        <p:spPr>
          <a:xfrm>
            <a:off x="7353906" y="168778"/>
            <a:ext cx="2854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train: 8</a:t>
            </a:r>
            <a:endParaRPr lang="zh-TW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8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10345" y="312580"/>
            <a:ext cx="11494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Step 2: resize the figure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EFA496B-6358-BF59-41EB-7EEA9DB39BD4}"/>
              </a:ext>
            </a:extLst>
          </p:cNvPr>
          <p:cNvGrpSpPr/>
          <p:nvPr/>
        </p:nvGrpSpPr>
        <p:grpSpPr>
          <a:xfrm>
            <a:off x="2202262" y="2664346"/>
            <a:ext cx="2854036" cy="2225219"/>
            <a:chOff x="2193637" y="2534949"/>
            <a:chExt cx="2854036" cy="2225219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DD186E94-CF49-A223-22D9-BA710DF0AA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418" y="2534949"/>
              <a:ext cx="2276475" cy="2009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0F3E3E41-B9F6-63F2-E9DB-FDB27E9E8861}"/>
                </a:ext>
              </a:extLst>
            </p:cNvPr>
            <p:cNvSpPr txBox="1"/>
            <p:nvPr/>
          </p:nvSpPr>
          <p:spPr>
            <a:xfrm>
              <a:off x="2193637" y="4360058"/>
              <a:ext cx="28540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640X480</a:t>
              </a:r>
              <a:endParaRPr lang="zh-TW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CC375EF5-52E0-7A31-5C06-63AAC3E5E693}"/>
              </a:ext>
            </a:extLst>
          </p:cNvPr>
          <p:cNvSpPr/>
          <p:nvPr/>
        </p:nvSpPr>
        <p:spPr>
          <a:xfrm rot="19578579">
            <a:off x="5531529" y="2377918"/>
            <a:ext cx="543464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B1700399-CB31-1EAD-6AC3-137F06B7891D}"/>
              </a:ext>
            </a:extLst>
          </p:cNvPr>
          <p:cNvSpPr/>
          <p:nvPr/>
        </p:nvSpPr>
        <p:spPr>
          <a:xfrm rot="2403574">
            <a:off x="5537836" y="4345402"/>
            <a:ext cx="543464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8F756AA-837C-A729-CE59-0B965194D232}"/>
              </a:ext>
            </a:extLst>
          </p:cNvPr>
          <p:cNvGrpSpPr/>
          <p:nvPr/>
        </p:nvGrpSpPr>
        <p:grpSpPr>
          <a:xfrm>
            <a:off x="6166106" y="4474642"/>
            <a:ext cx="2854036" cy="1759696"/>
            <a:chOff x="2193637" y="3000472"/>
            <a:chExt cx="2854036" cy="1759696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4E986B3A-FE2A-0EFF-46AC-F43E893E996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0655" y="3000472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E601712F-7697-95A8-2D64-9B95D90DCD73}"/>
                </a:ext>
              </a:extLst>
            </p:cNvPr>
            <p:cNvSpPr txBox="1"/>
            <p:nvPr/>
          </p:nvSpPr>
          <p:spPr>
            <a:xfrm>
              <a:off x="2193637" y="4360058"/>
              <a:ext cx="28540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128X128</a:t>
              </a:r>
              <a:endParaRPr lang="zh-TW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1546E14D-8112-7CC0-42C1-F24A3270688F}"/>
              </a:ext>
            </a:extLst>
          </p:cNvPr>
          <p:cNvGrpSpPr/>
          <p:nvPr/>
        </p:nvGrpSpPr>
        <p:grpSpPr>
          <a:xfrm>
            <a:off x="6157399" y="1615207"/>
            <a:ext cx="2854036" cy="1120110"/>
            <a:chOff x="2193637" y="3640058"/>
            <a:chExt cx="2854036" cy="112011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1DC33AF9-472A-9113-8C47-771680A1CEC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0655" y="3640058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3F75D0C5-13A8-7D28-EA90-445EBE63FB39}"/>
                </a:ext>
              </a:extLst>
            </p:cNvPr>
            <p:cNvSpPr txBox="1"/>
            <p:nvPr/>
          </p:nvSpPr>
          <p:spPr>
            <a:xfrm>
              <a:off x="2193637" y="4360058"/>
              <a:ext cx="28540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64X64</a:t>
              </a:r>
              <a:endParaRPr lang="zh-TW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0050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10345" y="312580"/>
            <a:ext cx="11494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Step 3: OHE on labels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370FEA1-99D8-BFA7-9D45-EB6D5B4CE112}"/>
              </a:ext>
            </a:extLst>
          </p:cNvPr>
          <p:cNvSpPr txBox="1"/>
          <p:nvPr/>
        </p:nvSpPr>
        <p:spPr>
          <a:xfrm>
            <a:off x="779799" y="2170544"/>
            <a:ext cx="46551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Training label</a:t>
            </a:r>
          </a:p>
          <a:p>
            <a:r>
              <a:rPr lang="en-US" altLang="zh-TW" sz="20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[0 , 0 , 0 , 0 , 0 , 0 , 0 , 1 , 1 , 1 ,</a:t>
            </a:r>
          </a:p>
          <a:p>
            <a:r>
              <a:rPr lang="en-US" altLang="zh-TW" sz="20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 1 , 1 , 1 , 1 , 2 , 2 , 2 , 2 , 2 ,2 , 2</a:t>
            </a:r>
          </a:p>
          <a:p>
            <a:r>
              <a:rPr lang="en-US" altLang="zh-TW" sz="20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  , 3 , 3 , 3 , 3 , 3 , 3 , 3 , 4 , 4 , 4 , </a:t>
            </a:r>
          </a:p>
          <a:p>
            <a:r>
              <a:rPr lang="en-US" altLang="zh-TW" sz="20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 4 , 4 ,4 , 4 , 5 , 5 , 5 , 5 , 5 , 5 , 5</a:t>
            </a:r>
          </a:p>
          <a:p>
            <a:r>
              <a:rPr lang="en-US" altLang="zh-TW" sz="20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 , 6 , 6 , 6 , 6 , 6 , 6 , 6 , 7 , 7 , 7</a:t>
            </a:r>
          </a:p>
          <a:p>
            <a:r>
              <a:rPr lang="en-US" altLang="zh-TW" sz="20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 ………………………………………</a:t>
            </a:r>
          </a:p>
          <a:p>
            <a:r>
              <a:rPr lang="en-US" altLang="zh-TW" sz="20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 ………………………………………</a:t>
            </a:r>
          </a:p>
          <a:p>
            <a:r>
              <a:rPr lang="en-US" altLang="zh-TW" sz="20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 ………………………………………</a:t>
            </a:r>
          </a:p>
          <a:p>
            <a:r>
              <a:rPr lang="en-US" altLang="zh-TW" sz="20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 218 , 218 , 218 , 218 , 218 , 218]</a:t>
            </a:r>
            <a:endParaRPr lang="zh-TW" altLang="en-US" sz="2000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C7CCFE2-C5EF-6A33-654B-6E5CB0E80D4D}"/>
              </a:ext>
            </a:extLst>
          </p:cNvPr>
          <p:cNvSpPr txBox="1"/>
          <p:nvPr/>
        </p:nvSpPr>
        <p:spPr>
          <a:xfrm>
            <a:off x="5797181" y="3401651"/>
            <a:ext cx="1034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芫荽 0.94" pitchFamily="2" charset="-120"/>
                <a:ea typeface="芫荽 0.94" pitchFamily="2" charset="-120"/>
                <a:cs typeface="芫荽 0.94" pitchFamily="2" charset="-120"/>
                <a:sym typeface="Wingdings" panose="05000000000000000000" pitchFamily="2" charset="2"/>
              </a:rPr>
              <a:t>OHE</a:t>
            </a:r>
          </a:p>
          <a:p>
            <a:r>
              <a:rPr lang="en-US" altLang="zh-TW" sz="2000" dirty="0">
                <a:latin typeface="芫荽 0.94" pitchFamily="2" charset="-120"/>
                <a:ea typeface="芫荽 0.94" pitchFamily="2" charset="-120"/>
                <a:cs typeface="芫荽 0.94" pitchFamily="2" charset="-120"/>
                <a:sym typeface="Wingdings" panose="05000000000000000000" pitchFamily="2" charset="2"/>
              </a:rPr>
              <a:t>  </a:t>
            </a:r>
            <a:endParaRPr lang="zh-TW" altLang="en-US" sz="2000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B636C7E-40D2-F920-D3B6-56656B628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17315"/>
              </p:ext>
            </p:extLst>
          </p:nvPr>
        </p:nvGraphicFramePr>
        <p:xfrm>
          <a:off x="7193907" y="1931389"/>
          <a:ext cx="4065222" cy="36381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746">
                  <a:extLst>
                    <a:ext uri="{9D8B030D-6E8A-4147-A177-3AD203B41FA5}">
                      <a16:colId xmlns:a16="http://schemas.microsoft.com/office/drawing/2014/main" val="790263678"/>
                    </a:ext>
                  </a:extLst>
                </a:gridCol>
                <a:gridCol w="580746">
                  <a:extLst>
                    <a:ext uri="{9D8B030D-6E8A-4147-A177-3AD203B41FA5}">
                      <a16:colId xmlns:a16="http://schemas.microsoft.com/office/drawing/2014/main" val="799270755"/>
                    </a:ext>
                  </a:extLst>
                </a:gridCol>
                <a:gridCol w="580746">
                  <a:extLst>
                    <a:ext uri="{9D8B030D-6E8A-4147-A177-3AD203B41FA5}">
                      <a16:colId xmlns:a16="http://schemas.microsoft.com/office/drawing/2014/main" val="2902847319"/>
                    </a:ext>
                  </a:extLst>
                </a:gridCol>
                <a:gridCol w="580746">
                  <a:extLst>
                    <a:ext uri="{9D8B030D-6E8A-4147-A177-3AD203B41FA5}">
                      <a16:colId xmlns:a16="http://schemas.microsoft.com/office/drawing/2014/main" val="107282676"/>
                    </a:ext>
                  </a:extLst>
                </a:gridCol>
                <a:gridCol w="580746">
                  <a:extLst>
                    <a:ext uri="{9D8B030D-6E8A-4147-A177-3AD203B41FA5}">
                      <a16:colId xmlns:a16="http://schemas.microsoft.com/office/drawing/2014/main" val="2430826141"/>
                    </a:ext>
                  </a:extLst>
                </a:gridCol>
                <a:gridCol w="580746">
                  <a:extLst>
                    <a:ext uri="{9D8B030D-6E8A-4147-A177-3AD203B41FA5}">
                      <a16:colId xmlns:a16="http://schemas.microsoft.com/office/drawing/2014/main" val="582447928"/>
                    </a:ext>
                  </a:extLst>
                </a:gridCol>
                <a:gridCol w="580746">
                  <a:extLst>
                    <a:ext uri="{9D8B030D-6E8A-4147-A177-3AD203B41FA5}">
                      <a16:colId xmlns:a16="http://schemas.microsoft.com/office/drawing/2014/main" val="2813813957"/>
                    </a:ext>
                  </a:extLst>
                </a:gridCol>
              </a:tblGrid>
              <a:tr h="51973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218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918676"/>
                  </a:ext>
                </a:extLst>
              </a:tr>
              <a:tr h="5197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00855"/>
                  </a:ext>
                </a:extLst>
              </a:tr>
              <a:tr h="5197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313883"/>
                  </a:ext>
                </a:extLst>
              </a:tr>
              <a:tr h="5197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057998"/>
                  </a:ext>
                </a:extLst>
              </a:tr>
              <a:tr h="5197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pic4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1792535"/>
                  </a:ext>
                </a:extLst>
              </a:tr>
              <a:tr h="5197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2764867"/>
                  </a:ext>
                </a:extLst>
              </a:tr>
              <a:tr h="5197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775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832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21FC87-5952-4BC8-AF7C-6CC560497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4E6D35-2D74-43AF-AAEE-B808B4586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61470AF-7DF6-414A-A710-A166697D6456}"/>
              </a:ext>
            </a:extLst>
          </p:cNvPr>
          <p:cNvSpPr txBox="1"/>
          <p:nvPr/>
        </p:nvSpPr>
        <p:spPr>
          <a:xfrm>
            <a:off x="843896" y="3136612"/>
            <a:ext cx="2892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chemeClr val="bg1"/>
                </a:solidFill>
                <a:latin typeface="Georgia" panose="02040502050405020303" pitchFamily="18" charset="0"/>
              </a:rPr>
              <a:t>Method</a:t>
            </a:r>
            <a:endParaRPr lang="zh-TW" altLang="en-US" sz="32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518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10345" y="312580"/>
            <a:ext cx="11494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Method 1</a:t>
            </a:r>
          </a:p>
          <a:p>
            <a:r>
              <a:rPr lang="en-US" altLang="zh-TW" sz="2400" b="1" dirty="0" err="1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Swin</a:t>
            </a:r>
            <a:r>
              <a:rPr lang="en-US" altLang="zh-TW" sz="2400" b="1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 Transformer: Hierarchical Vision Transformer using Shifted Windows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9094E6-C2E0-4B38-94F7-80377DDF5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867"/>
            <a:ext cx="12192000" cy="438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38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18971" y="282396"/>
            <a:ext cx="11459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Method 2</a:t>
            </a:r>
          </a:p>
          <a:p>
            <a:r>
              <a:rPr lang="en-US" altLang="zh-TW" sz="2400" b="1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VGG: Very Deep Convolutional Networks for Large-Scale Image Recognition</a:t>
            </a:r>
            <a:endParaRPr lang="zh-TW" altLang="en-US" sz="2000" b="1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6EDA62-E025-E8FD-F63E-518C6008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71" y="1816048"/>
            <a:ext cx="6667500" cy="424338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AA27248-1626-97C1-3606-D62CC3B547F1}"/>
              </a:ext>
            </a:extLst>
          </p:cNvPr>
          <p:cNvSpPr txBox="1"/>
          <p:nvPr/>
        </p:nvSpPr>
        <p:spPr>
          <a:xfrm>
            <a:off x="7252787" y="1098503"/>
            <a:ext cx="4746555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_________________________________________________________________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 Layer (type)                Output Shape              Param #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==============================================================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 input_4 (</a:t>
            </a:r>
            <a:r>
              <a:rPr lang="en-US" altLang="zh-TW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InputLayer</a:t>
            </a:r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)        [(None, 256, 256, 3)]     0      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lambda_3 (Lambda)           (None, 256, 256, 3)       0      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block1_conv1 (Conv2D)       (None, 256, 256, 64)      1792   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block1_conv2 (Conv2D)       (None, 256, 256, 64)      36928  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block1_pool (MaxPooling2D)  (None, 128, 128, 64)      0      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block2_conv1 (Conv2D)       (None, 128, 128, 128)     73856  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block2_conv2 (Conv2D)       (None, 128, 128, 128)     147584 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block2_pool (MaxPooling2D)  (None, 64, 64, 128)       0      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block3_conv1 (Conv2D)       (None, 64, 64, 256)       295168 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block3_conv2 (Conv2D)       (None, 64, 64, 256)       590080 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block3_conv3 (Conv2D)       (None, 64, 64, 256)       590080 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block3_pool (MaxPooling2D)  (None, 32, 32, 256)       0      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block4_conv1 (Conv2D)       (None, 32, 32, 512)       1180160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block4_conv2 (Conv2D)       (None, 32, 32, 512)       2359808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block4_conv3 (Conv2D)       (None, 32, 32, 512)       2359808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block4_pool (MaxPooling2D)  (None, 16, 16, 512)       0      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block5_conv1 (Conv2D)       (None, 16, 16, 512)       2359808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block5_conv2 (Conv2D)       (None, 16, 16, 512)       2359808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block5_conv3 (Conv2D)       (None, 16, 16, 512)       2359808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block5_pool (MaxPooling2D)  (None, 8, 8, 512)         0      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global_average_pooling2d_2   (None, 512)              0      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 (GlobalAveragePooling2D)                                     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fc1 (Dense)                 (None, 1024)              525312 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dropout_3 (Dropout)         (None, 1024)              0      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predictions (Dense)         (None, 219)               224475    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==============================================================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Total params: 15,464,475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Trainable params: 15,464,475</a:t>
            </a:r>
          </a:p>
          <a:p>
            <a:r>
              <a:rPr lang="en-US" altLang="zh-TW" sz="1100" dirty="0">
                <a:latin typeface="Calibri" panose="020F0502020204030204" pitchFamily="34" charset="0"/>
                <a:cs typeface="Calibri" panose="020F0502020204030204" pitchFamily="34" charset="0"/>
              </a:rPr>
              <a:t>Non-trainable params: 0</a:t>
            </a:r>
          </a:p>
          <a:p>
            <a:r>
              <a:rPr lang="en-US" altLang="zh-TW" sz="1100" dirty="0"/>
              <a:t>_________________________________________________________________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2924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18971" y="282396"/>
            <a:ext cx="11459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Method 3</a:t>
            </a:r>
          </a:p>
          <a:p>
            <a:r>
              <a:rPr lang="en-US" altLang="zh-TW" sz="2400" b="1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EfficientNet: Rethinking Model Scaling for Convolutional Neural Networks</a:t>
            </a:r>
            <a:endParaRPr lang="zh-TW" altLang="en-US" sz="2000" b="1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pic>
        <p:nvPicPr>
          <p:cNvPr id="1030" name="Picture 6" descr="EfficientNet模型的完整細節">
            <a:extLst>
              <a:ext uri="{FF2B5EF4-FFF2-40B4-BE49-F238E27FC236}">
                <a16:creationId xmlns:a16="http://schemas.microsoft.com/office/drawing/2014/main" id="{42F45252-7703-EAB7-D608-82E888432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555" y="3864292"/>
            <a:ext cx="7200900" cy="299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fficientNet模型的完整細節">
            <a:extLst>
              <a:ext uri="{FF2B5EF4-FFF2-40B4-BE49-F238E27FC236}">
                <a16:creationId xmlns:a16="http://schemas.microsoft.com/office/drawing/2014/main" id="{9D69D372-8D74-06D7-2F17-733DB0772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555" y="1536161"/>
            <a:ext cx="72009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26B18D1-F2E3-7887-42DD-54DE1DF83358}"/>
              </a:ext>
            </a:extLst>
          </p:cNvPr>
          <p:cNvSpPr txBox="1"/>
          <p:nvPr/>
        </p:nvSpPr>
        <p:spPr>
          <a:xfrm>
            <a:off x="9578109" y="6206272"/>
            <a:ext cx="2613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Total Param: 19,734,330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537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18971" y="282396"/>
            <a:ext cx="11459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Method 3</a:t>
            </a:r>
          </a:p>
          <a:p>
            <a:r>
              <a:rPr lang="en-US" altLang="zh-TW" sz="2400" b="1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EfficientNet: Rethinking Model Scaling for Convolutional Neural Networks</a:t>
            </a:r>
            <a:endParaRPr lang="zh-TW" altLang="en-US" sz="2000" b="1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pic>
        <p:nvPicPr>
          <p:cNvPr id="2050" name="Picture 2" descr="EfficientNet模型的完整細節">
            <a:extLst>
              <a:ext uri="{FF2B5EF4-FFF2-40B4-BE49-F238E27FC236}">
                <a16:creationId xmlns:a16="http://schemas.microsoft.com/office/drawing/2014/main" id="{3E53F907-2CFA-73F4-8F86-AC1FC7F53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704534"/>
            <a:ext cx="102870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73C8569-216A-45AF-DE13-B863E4F3BCA3}"/>
              </a:ext>
            </a:extLst>
          </p:cNvPr>
          <p:cNvSpPr txBox="1"/>
          <p:nvPr/>
        </p:nvSpPr>
        <p:spPr>
          <a:xfrm>
            <a:off x="9264684" y="6206272"/>
            <a:ext cx="2613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Total Param: 19,734,330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098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18971" y="282396"/>
            <a:ext cx="11459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Method 4</a:t>
            </a:r>
          </a:p>
          <a:p>
            <a:r>
              <a:rPr lang="en-US" altLang="zh-TW" sz="2400" b="1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Bilinear CNNs for Fine-grained Visual Recognition</a:t>
            </a:r>
            <a:endParaRPr lang="zh-TW" altLang="en-US" sz="2000" b="1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4C8C2EF-6F8C-B14A-9C29-C1098E95D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4855"/>
          <a:stretch/>
        </p:blipFill>
        <p:spPr bwMode="auto">
          <a:xfrm>
            <a:off x="2195511" y="1640411"/>
            <a:ext cx="7800975" cy="365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F169957-5B4F-5E1B-5EFC-9D87953805FD}"/>
              </a:ext>
            </a:extLst>
          </p:cNvPr>
          <p:cNvSpPr txBox="1"/>
          <p:nvPr/>
        </p:nvSpPr>
        <p:spPr>
          <a:xfrm>
            <a:off x="1187569" y="5822244"/>
            <a:ext cx="9816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 R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eplace CNNs with VGG-16 models, then we construct Bilinear VGG-16</a:t>
            </a:r>
            <a:endParaRPr lang="zh-TW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247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A950D11-83B8-4CC0-9EDB-4E6BB0ABBAAA}"/>
              </a:ext>
            </a:extLst>
          </p:cNvPr>
          <p:cNvSpPr txBox="1"/>
          <p:nvPr/>
        </p:nvSpPr>
        <p:spPr>
          <a:xfrm>
            <a:off x="2537604" y="1102553"/>
            <a:ext cx="7116792" cy="460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800" b="1" dirty="0">
                <a:latin typeface="Georgia" panose="02040502050405020303" pitchFamily="18" charset="0"/>
              </a:rPr>
              <a:t>Outline</a:t>
            </a:r>
            <a:endParaRPr lang="en-US" altLang="zh-TW" sz="2400" b="1" dirty="0">
              <a:latin typeface="Georgia" panose="02040502050405020303" pitchFamily="18" charset="0"/>
            </a:endParaRPr>
          </a:p>
          <a:p>
            <a:pPr marL="285750" indent="-28575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</a:rPr>
              <a:t>Introduction</a:t>
            </a:r>
          </a:p>
          <a:p>
            <a:pPr marL="285750" indent="-28575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</a:rPr>
              <a:t>Task &amp; Dataset</a:t>
            </a:r>
          </a:p>
          <a:p>
            <a:pPr marL="285750" indent="-28575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</a:rPr>
              <a:t>Challenges</a:t>
            </a:r>
          </a:p>
          <a:p>
            <a:pPr marL="285750" indent="-28575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</a:rPr>
              <a:t>Data Preprocessing</a:t>
            </a:r>
          </a:p>
          <a:p>
            <a:pPr marL="285750" indent="-28575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</a:rPr>
              <a:t>Method</a:t>
            </a:r>
          </a:p>
          <a:p>
            <a:pPr marL="285750" indent="-28575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</a:rPr>
              <a:t>Experimental Outcome</a:t>
            </a:r>
          </a:p>
          <a:p>
            <a:pPr marL="285750" indent="-28575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</a:rPr>
              <a:t>Conclusion</a:t>
            </a:r>
          </a:p>
          <a:p>
            <a:pPr marL="285750" indent="-28575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Georgia" panose="02040502050405020303" pitchFamily="18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585813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62103" y="324314"/>
            <a:ext cx="339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Method 5: </a:t>
            </a:r>
            <a:r>
              <a:rPr lang="en-US" altLang="zh-TW" sz="2400" b="1" dirty="0" err="1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R</a:t>
            </a:r>
            <a:r>
              <a:rPr lang="en-US" altLang="zh-CN" sz="2400" b="1" dirty="0" err="1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esNet</a:t>
            </a:r>
            <a:endParaRPr lang="zh-TW" altLang="en-US" sz="2000" b="1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50246" y="1454655"/>
            <a:ext cx="1318846" cy="123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input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22538" y="1634518"/>
            <a:ext cx="1449546" cy="1296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Conv2d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22538" y="1816562"/>
            <a:ext cx="1449546" cy="1296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BN2d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22538" y="1992141"/>
            <a:ext cx="1449546" cy="12965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 err="1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Relu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46339" y="2180475"/>
            <a:ext cx="1734702" cy="1319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Conv2d_1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28649" y="2386797"/>
            <a:ext cx="1734701" cy="1342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BN2d_1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50246" y="2566601"/>
            <a:ext cx="1449546" cy="12965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 err="1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Relu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28649" y="2740254"/>
            <a:ext cx="1734702" cy="1319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Conv2d_2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28649" y="2922733"/>
            <a:ext cx="1734701" cy="1342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BN2d_2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22538" y="3101425"/>
            <a:ext cx="1449546" cy="12965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 err="1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Relu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28649" y="3281495"/>
            <a:ext cx="1734702" cy="1319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Conv2d_3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28648" y="3460137"/>
            <a:ext cx="1734701" cy="1342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BN2d_3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22538" y="3638243"/>
            <a:ext cx="1449546" cy="12965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 err="1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Relu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211977" y="3808670"/>
            <a:ext cx="1734702" cy="1319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Conv2d_4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211978" y="3989326"/>
            <a:ext cx="1734701" cy="1342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BN2d_4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322538" y="4149707"/>
            <a:ext cx="1449546" cy="12965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 err="1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Relu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260195" y="4321422"/>
            <a:ext cx="1734702" cy="1319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Conv2d_5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260195" y="4495096"/>
            <a:ext cx="1734701" cy="1342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BN2d_5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350246" y="4674333"/>
            <a:ext cx="1449546" cy="12965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 err="1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Relu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60195" y="4848597"/>
            <a:ext cx="1734702" cy="1319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Conv2d_6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260194" y="5043319"/>
            <a:ext cx="1734701" cy="1342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BN2d_6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261103" y="5239756"/>
            <a:ext cx="1734701" cy="134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 err="1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SoftMax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145960" y="5418436"/>
            <a:ext cx="2010816" cy="159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 err="1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Average_pooling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45960" y="5647947"/>
            <a:ext cx="2010816" cy="159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flatten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54071" y="5861823"/>
            <a:ext cx="2010816" cy="159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dense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154071" y="6076269"/>
            <a:ext cx="2010816" cy="159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latin typeface="Cambria Math" panose="02040503050406030204" pitchFamily="18" charset="0"/>
                <a:ea typeface="Cambria Math" panose="02040503050406030204" pitchFamily="18" charset="0"/>
                <a:cs typeface="芫荽 0.94" pitchFamily="2" charset="-120"/>
              </a:rPr>
              <a:t>classifier</a:t>
            </a:r>
            <a:endParaRPr lang="zh-TW" altLang="en-US" sz="1100" dirty="0">
              <a:latin typeface="Cambria Math" panose="02040503050406030204" pitchFamily="18" charset="0"/>
              <a:ea typeface="芫荽 0.94" pitchFamily="2" charset="-120"/>
              <a:cs typeface="芫荽 0.94" pitchFamily="2" charset="-120"/>
            </a:endParaRPr>
          </a:p>
        </p:txBody>
      </p:sp>
      <p:cxnSp>
        <p:nvCxnSpPr>
          <p:cNvPr id="69" name="肘形接點 68"/>
          <p:cNvCxnSpPr/>
          <p:nvPr/>
        </p:nvCxnSpPr>
        <p:spPr>
          <a:xfrm rot="16200000" flipH="1">
            <a:off x="6387703" y="2436988"/>
            <a:ext cx="951410" cy="127232"/>
          </a:xfrm>
          <a:prstGeom prst="bentConnector4">
            <a:avLst>
              <a:gd name="adj1" fmla="val 3970"/>
              <a:gd name="adj2" fmla="val 606347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" name="肘形接點 70"/>
          <p:cNvCxnSpPr/>
          <p:nvPr/>
        </p:nvCxnSpPr>
        <p:spPr>
          <a:xfrm rot="16200000" flipH="1">
            <a:off x="6387703" y="3546213"/>
            <a:ext cx="951410" cy="127232"/>
          </a:xfrm>
          <a:prstGeom prst="bentConnector4">
            <a:avLst>
              <a:gd name="adj1" fmla="val 3970"/>
              <a:gd name="adj2" fmla="val 606347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肘形接點 71"/>
          <p:cNvCxnSpPr/>
          <p:nvPr/>
        </p:nvCxnSpPr>
        <p:spPr>
          <a:xfrm rot="16200000" flipH="1">
            <a:off x="6359995" y="4592072"/>
            <a:ext cx="951410" cy="127232"/>
          </a:xfrm>
          <a:prstGeom prst="bentConnector4">
            <a:avLst>
              <a:gd name="adj1" fmla="val 3970"/>
              <a:gd name="adj2" fmla="val 606347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98509EE-5FDC-4DB9-A6C8-2DA59FB462BB}"/>
              </a:ext>
            </a:extLst>
          </p:cNvPr>
          <p:cNvSpPr txBox="1"/>
          <p:nvPr/>
        </p:nvSpPr>
        <p:spPr>
          <a:xfrm>
            <a:off x="8255338" y="2834924"/>
            <a:ext cx="3494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- Stage 1: </a:t>
            </a:r>
            <a:r>
              <a:rPr lang="zh-TW" altLang="en-US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 </a:t>
            </a:r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Input section</a:t>
            </a:r>
          </a:p>
          <a:p>
            <a:endParaRPr lang="en-US" altLang="zh-TW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  <a:p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- Stage 2: </a:t>
            </a:r>
            <a:r>
              <a:rPr lang="zh-TW" altLang="en-US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 </a:t>
            </a:r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3 Layers</a:t>
            </a:r>
          </a:p>
          <a:p>
            <a:endParaRPr lang="en-US" altLang="zh-TW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  <a:p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- Stage 3: </a:t>
            </a:r>
            <a:r>
              <a:rPr lang="zh-TW" altLang="en-US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 </a:t>
            </a:r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Output section </a:t>
            </a:r>
            <a:endParaRPr lang="zh-TW" altLang="en-US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pic>
        <p:nvPicPr>
          <p:cNvPr id="4098" name="Picture 2" descr="PDF] Deep Residual Learning for Image Recognition | Semantic Scholar">
            <a:extLst>
              <a:ext uri="{FF2B5EF4-FFF2-40B4-BE49-F238E27FC236}">
                <a16:creationId xmlns:a16="http://schemas.microsoft.com/office/drawing/2014/main" id="{6AD97FF9-B287-5D36-95CD-C9CC87822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02" y="1017157"/>
            <a:ext cx="2476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621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5168" y="1333027"/>
            <a:ext cx="2947482" cy="4601183"/>
          </a:xfrm>
        </p:spPr>
        <p:txBody>
          <a:bodyPr/>
          <a:lstStyle/>
          <a:p>
            <a:pPr algn="ctr"/>
            <a:r>
              <a:rPr lang="en-US" altLang="zh-TW" b="1" dirty="0">
                <a:latin typeface="Georgia" panose="02040502050405020303" pitchFamily="18" charset="0"/>
              </a:rPr>
              <a:t>E</a:t>
            </a:r>
            <a:r>
              <a:rPr lang="en-US" altLang="zh-CN" b="1" dirty="0">
                <a:latin typeface="Georgia" panose="02040502050405020303" pitchFamily="18" charset="0"/>
              </a:rPr>
              <a:t>xperiment</a:t>
            </a:r>
            <a:br>
              <a:rPr lang="en-US" altLang="zh-TW" b="1" dirty="0">
                <a:latin typeface="Georgia" panose="02040502050405020303" pitchFamily="18" charset="0"/>
              </a:rPr>
            </a:br>
            <a:r>
              <a:rPr lang="en-US" altLang="zh-TW" b="1" dirty="0">
                <a:latin typeface="Georgia" panose="02040502050405020303" pitchFamily="18" charset="0"/>
              </a:rPr>
              <a:t>Outcome</a:t>
            </a:r>
            <a:endParaRPr lang="zh-TW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495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格 4">
            <a:extLst>
              <a:ext uri="{FF2B5EF4-FFF2-40B4-BE49-F238E27FC236}">
                <a16:creationId xmlns:a16="http://schemas.microsoft.com/office/drawing/2014/main" id="{BE90305F-EB95-6421-3D20-C2B2CB148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659653"/>
              </p:ext>
            </p:extLst>
          </p:nvPr>
        </p:nvGraphicFramePr>
        <p:xfrm>
          <a:off x="484908" y="2745894"/>
          <a:ext cx="11222179" cy="2981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1174">
                  <a:extLst>
                    <a:ext uri="{9D8B030D-6E8A-4147-A177-3AD203B41FA5}">
                      <a16:colId xmlns:a16="http://schemas.microsoft.com/office/drawing/2014/main" val="2144189839"/>
                    </a:ext>
                  </a:extLst>
                </a:gridCol>
                <a:gridCol w="1616201">
                  <a:extLst>
                    <a:ext uri="{9D8B030D-6E8A-4147-A177-3AD203B41FA5}">
                      <a16:colId xmlns:a16="http://schemas.microsoft.com/office/drawing/2014/main" val="2612207535"/>
                    </a:ext>
                  </a:extLst>
                </a:gridCol>
                <a:gridCol w="1616201">
                  <a:extLst>
                    <a:ext uri="{9D8B030D-6E8A-4147-A177-3AD203B41FA5}">
                      <a16:colId xmlns:a16="http://schemas.microsoft.com/office/drawing/2014/main" val="2772863422"/>
                    </a:ext>
                  </a:extLst>
                </a:gridCol>
                <a:gridCol w="1616201">
                  <a:extLst>
                    <a:ext uri="{9D8B030D-6E8A-4147-A177-3AD203B41FA5}">
                      <a16:colId xmlns:a16="http://schemas.microsoft.com/office/drawing/2014/main" val="1301718343"/>
                    </a:ext>
                  </a:extLst>
                </a:gridCol>
                <a:gridCol w="1616201">
                  <a:extLst>
                    <a:ext uri="{9D8B030D-6E8A-4147-A177-3AD203B41FA5}">
                      <a16:colId xmlns:a16="http://schemas.microsoft.com/office/drawing/2014/main" val="2605203936"/>
                    </a:ext>
                  </a:extLst>
                </a:gridCol>
                <a:gridCol w="1616201">
                  <a:extLst>
                    <a:ext uri="{9D8B030D-6E8A-4147-A177-3AD203B41FA5}">
                      <a16:colId xmlns:a16="http://schemas.microsoft.com/office/drawing/2014/main" val="2188057893"/>
                    </a:ext>
                  </a:extLst>
                </a:gridCol>
              </a:tblGrid>
              <a:tr h="372743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ACC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Loss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 ACC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 Loss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Stop epoch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65308"/>
                  </a:ext>
                </a:extLst>
              </a:tr>
              <a:tr h="372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VGG16-resize64*64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698592"/>
                  </a:ext>
                </a:extLst>
              </a:tr>
              <a:tr h="372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VGG16-resize128*128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206603"/>
                  </a:ext>
                </a:extLst>
              </a:tr>
              <a:tr h="372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Bilinear VGG16-resize64*64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101766"/>
                  </a:ext>
                </a:extLst>
              </a:tr>
              <a:tr h="372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Bilinear VGG16-resize128*128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44571"/>
                  </a:ext>
                </a:extLst>
              </a:tr>
              <a:tr h="372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EfficientNetB4-resize64*64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01351"/>
                  </a:ext>
                </a:extLst>
              </a:tr>
              <a:tr h="3727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EfficientNetB4-resize128*128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640436"/>
                  </a:ext>
                </a:extLst>
              </a:tr>
              <a:tr h="372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3.89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835263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50EE83C0-81E0-D61D-DDB8-49A4C3729E30}"/>
              </a:ext>
            </a:extLst>
          </p:cNvPr>
          <p:cNvSpPr/>
          <p:nvPr/>
        </p:nvSpPr>
        <p:spPr>
          <a:xfrm>
            <a:off x="484908" y="331823"/>
            <a:ext cx="112221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24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Experiment Outcome</a:t>
            </a:r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F92588B0-15EB-E716-D4A6-CA64974BF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112606"/>
              </p:ext>
            </p:extLst>
          </p:nvPr>
        </p:nvGraphicFramePr>
        <p:xfrm>
          <a:off x="484908" y="1491184"/>
          <a:ext cx="11222182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747">
                  <a:extLst>
                    <a:ext uri="{9D8B030D-6E8A-4147-A177-3AD203B41FA5}">
                      <a16:colId xmlns:a16="http://schemas.microsoft.com/office/drawing/2014/main" val="2073579142"/>
                    </a:ext>
                  </a:extLst>
                </a:gridCol>
                <a:gridCol w="1616363">
                  <a:extLst>
                    <a:ext uri="{9D8B030D-6E8A-4147-A177-3AD203B41FA5}">
                      <a16:colId xmlns:a16="http://schemas.microsoft.com/office/drawing/2014/main" val="157530642"/>
                    </a:ext>
                  </a:extLst>
                </a:gridCol>
                <a:gridCol w="1616365">
                  <a:extLst>
                    <a:ext uri="{9D8B030D-6E8A-4147-A177-3AD203B41FA5}">
                      <a16:colId xmlns:a16="http://schemas.microsoft.com/office/drawing/2014/main" val="1632229577"/>
                    </a:ext>
                  </a:extLst>
                </a:gridCol>
                <a:gridCol w="1616363">
                  <a:extLst>
                    <a:ext uri="{9D8B030D-6E8A-4147-A177-3AD203B41FA5}">
                      <a16:colId xmlns:a16="http://schemas.microsoft.com/office/drawing/2014/main" val="2043862944"/>
                    </a:ext>
                  </a:extLst>
                </a:gridCol>
                <a:gridCol w="1607128">
                  <a:extLst>
                    <a:ext uri="{9D8B030D-6E8A-4147-A177-3AD203B41FA5}">
                      <a16:colId xmlns:a16="http://schemas.microsoft.com/office/drawing/2014/main" val="1933509329"/>
                    </a:ext>
                  </a:extLst>
                </a:gridCol>
                <a:gridCol w="1630216">
                  <a:extLst>
                    <a:ext uri="{9D8B030D-6E8A-4147-A177-3AD203B41FA5}">
                      <a16:colId xmlns:a16="http://schemas.microsoft.com/office/drawing/2014/main" val="3116714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 ACC@1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 ACC@5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 Loss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Pre-trained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epoch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099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Swin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Transformer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2.1980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swin_tiny_patch4_window7_224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2085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603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815B0D1-4B42-8176-97B0-D3448B02C857}"/>
              </a:ext>
            </a:extLst>
          </p:cNvPr>
          <p:cNvSpPr/>
          <p:nvPr/>
        </p:nvSpPr>
        <p:spPr>
          <a:xfrm>
            <a:off x="484909" y="331823"/>
            <a:ext cx="112221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24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Train History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D91CA98-A99E-9FB8-A900-91C7F67A0714}"/>
              </a:ext>
            </a:extLst>
          </p:cNvPr>
          <p:cNvSpPr/>
          <p:nvPr/>
        </p:nvSpPr>
        <p:spPr>
          <a:xfrm>
            <a:off x="7239339" y="128596"/>
            <a:ext cx="3468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VGG16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B0A04BB6-52D2-132D-EA92-EB1E7592A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610" y="497928"/>
            <a:ext cx="5485714" cy="2948572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5FF8717-834A-4679-8594-63F39B307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71" y="3742060"/>
            <a:ext cx="5485714" cy="294857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0ABEB00F-D03C-B31A-1454-A60587DFD683}"/>
              </a:ext>
            </a:extLst>
          </p:cNvPr>
          <p:cNvSpPr/>
          <p:nvPr/>
        </p:nvSpPr>
        <p:spPr>
          <a:xfrm>
            <a:off x="1212500" y="3372728"/>
            <a:ext cx="3468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EfficientNet-B4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B37998AC-5B0A-5EC3-35CF-FC9751D4A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610" y="3742060"/>
            <a:ext cx="5485714" cy="2948572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FC41292-EE8C-814C-273D-7A998D4431FE}"/>
              </a:ext>
            </a:extLst>
          </p:cNvPr>
          <p:cNvSpPr/>
          <p:nvPr/>
        </p:nvSpPr>
        <p:spPr>
          <a:xfrm>
            <a:off x="7302553" y="3372728"/>
            <a:ext cx="3468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Bilinear VGG-16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ED1543-63F3-55C6-A512-E855DD565B9B}"/>
              </a:ext>
            </a:extLst>
          </p:cNvPr>
          <p:cNvSpPr/>
          <p:nvPr/>
        </p:nvSpPr>
        <p:spPr>
          <a:xfrm>
            <a:off x="484909" y="1196664"/>
            <a:ext cx="36160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SIZE: 64X64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Train:Val</a:t>
            </a:r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 = 8:2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ACC converge at 20 epoch</a:t>
            </a:r>
          </a:p>
        </p:txBody>
      </p:sp>
    </p:spTree>
    <p:extLst>
      <p:ext uri="{BB962C8B-B14F-4D97-AF65-F5344CB8AC3E}">
        <p14:creationId xmlns:p14="http://schemas.microsoft.com/office/powerpoint/2010/main" val="2713945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815B0D1-4B42-8176-97B0-D3448B02C857}"/>
              </a:ext>
            </a:extLst>
          </p:cNvPr>
          <p:cNvSpPr/>
          <p:nvPr/>
        </p:nvSpPr>
        <p:spPr>
          <a:xfrm>
            <a:off x="484909" y="331823"/>
            <a:ext cx="112221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24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Train History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D91CA98-A99E-9FB8-A900-91C7F67A0714}"/>
              </a:ext>
            </a:extLst>
          </p:cNvPr>
          <p:cNvSpPr/>
          <p:nvPr/>
        </p:nvSpPr>
        <p:spPr>
          <a:xfrm>
            <a:off x="7239339" y="128596"/>
            <a:ext cx="3468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VGG16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ABEB00F-D03C-B31A-1454-A60587DFD683}"/>
              </a:ext>
            </a:extLst>
          </p:cNvPr>
          <p:cNvSpPr/>
          <p:nvPr/>
        </p:nvSpPr>
        <p:spPr>
          <a:xfrm>
            <a:off x="1212500" y="3372728"/>
            <a:ext cx="3468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EfficientNet-B4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FC41292-EE8C-814C-273D-7A998D4431FE}"/>
              </a:ext>
            </a:extLst>
          </p:cNvPr>
          <p:cNvSpPr/>
          <p:nvPr/>
        </p:nvSpPr>
        <p:spPr>
          <a:xfrm>
            <a:off x="7302553" y="3372728"/>
            <a:ext cx="3468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Bilinear VGG-16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ED1543-63F3-55C6-A512-E855DD565B9B}"/>
              </a:ext>
            </a:extLst>
          </p:cNvPr>
          <p:cNvSpPr/>
          <p:nvPr/>
        </p:nvSpPr>
        <p:spPr>
          <a:xfrm>
            <a:off x="484909" y="1196664"/>
            <a:ext cx="36160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SIZE: 128X128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Train:Val</a:t>
            </a:r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 = 8:2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ACC converge at 15 epoch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7745C67-4FD7-B037-D2F2-83B61E67B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610" y="497928"/>
            <a:ext cx="5516190" cy="29485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DE3AD21-4EEF-AABA-26EB-F40BA9B7C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610" y="3742060"/>
            <a:ext cx="5485714" cy="294857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57AA5F2-196D-0264-9358-5F944DE70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70" y="3742060"/>
            <a:ext cx="5485714" cy="294857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6581E34-8C28-D149-FB65-45A0C15AAFA6}"/>
              </a:ext>
            </a:extLst>
          </p:cNvPr>
          <p:cNvSpPr/>
          <p:nvPr/>
        </p:nvSpPr>
        <p:spPr>
          <a:xfrm>
            <a:off x="484908" y="2561695"/>
            <a:ext cx="5476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  <a:sym typeface="Wingdings" panose="05000000000000000000" pitchFamily="2" charset="2"/>
              </a:rPr>
              <a:t> </a:t>
            </a:r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Both ACC &amp; Loss are greater than 64X64</a:t>
            </a:r>
          </a:p>
        </p:txBody>
      </p:sp>
    </p:spTree>
    <p:extLst>
      <p:ext uri="{BB962C8B-B14F-4D97-AF65-F5344CB8AC3E}">
        <p14:creationId xmlns:p14="http://schemas.microsoft.com/office/powerpoint/2010/main" val="1171604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F467D2C5-2393-4F16-8E23-E27ED2E0E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414" y="2376191"/>
            <a:ext cx="4040700" cy="272780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AB5A2FA-2DDF-4E7E-8342-8C331EE5B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483" y="2335106"/>
            <a:ext cx="3504463" cy="279916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670F108-B817-E68D-FD62-8FC2ABAAB1D3}"/>
              </a:ext>
            </a:extLst>
          </p:cNvPr>
          <p:cNvSpPr/>
          <p:nvPr/>
        </p:nvSpPr>
        <p:spPr>
          <a:xfrm>
            <a:off x="484909" y="331823"/>
            <a:ext cx="112221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2400" dirty="0" err="1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ResNet</a:t>
            </a:r>
            <a:r>
              <a:rPr lang="en-US" altLang="zh-TW" sz="24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 Train History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ED1543-63F3-55C6-A512-E855DD565B9B}"/>
              </a:ext>
            </a:extLst>
          </p:cNvPr>
          <p:cNvSpPr/>
          <p:nvPr/>
        </p:nvSpPr>
        <p:spPr>
          <a:xfrm>
            <a:off x="634378" y="2898830"/>
            <a:ext cx="36160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SIZE: 224X224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Train:Val</a:t>
            </a:r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 = 8:2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ACC converge at 10 epoch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634378" y="1910874"/>
            <a:ext cx="307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Rotation_range</a:t>
            </a:r>
            <a:r>
              <a:rPr lang="en-US" altLang="zh-CN" b="1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randomly flip images</a:t>
            </a:r>
            <a:endParaRPr lang="zh-TW" altLang="en-US" b="1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84909" y="1541542"/>
            <a:ext cx="237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Data augmentation: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1748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363" y="1438735"/>
            <a:ext cx="2945657" cy="4601183"/>
          </a:xfrm>
        </p:spPr>
        <p:txBody>
          <a:bodyPr/>
          <a:lstStyle/>
          <a:p>
            <a:pPr algn="ctr"/>
            <a:r>
              <a:rPr lang="en-US" altLang="zh-TW" b="1" dirty="0">
                <a:latin typeface="Georgia" panose="02040502050405020303" pitchFamily="18" charset="0"/>
              </a:rPr>
              <a:t>Conclusion</a:t>
            </a:r>
            <a:br>
              <a:rPr lang="en-US" altLang="zh-TW" b="1" dirty="0">
                <a:latin typeface="Georgia" panose="02040502050405020303" pitchFamily="18" charset="0"/>
              </a:rPr>
            </a:br>
            <a:br>
              <a:rPr lang="en-US" altLang="zh-TW" b="1" dirty="0">
                <a:latin typeface="Georgia" panose="02040502050405020303" pitchFamily="18" charset="0"/>
              </a:rPr>
            </a:b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74474" y="715383"/>
            <a:ext cx="825730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20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1.VGG based model seems not perform well on this dataset.</a:t>
            </a:r>
          </a:p>
          <a:p>
            <a:pPr lvl="0"/>
            <a:endParaRPr lang="en-US" altLang="zh-TW" sz="2000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  <a:p>
            <a:pPr lvl="0"/>
            <a:r>
              <a:rPr lang="en-US" altLang="zh-TW" sz="20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2.EfficientNet with complex layer didn’t perform greater than other models.</a:t>
            </a:r>
          </a:p>
          <a:p>
            <a:pPr lvl="0"/>
            <a:endParaRPr lang="en-US" altLang="zh-TW" sz="2000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  <a:p>
            <a:pPr lvl="0"/>
            <a:r>
              <a:rPr lang="en-US" altLang="zh-TW" sz="20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3.If we do more augmentation, VGG16, Bilinear-VGG16,</a:t>
            </a:r>
          </a:p>
          <a:p>
            <a:pPr lvl="0"/>
            <a:r>
              <a:rPr lang="en-US" altLang="zh-TW" sz="20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EfficientNet-B4 will have better performance according to our experimental result.</a:t>
            </a:r>
          </a:p>
          <a:p>
            <a:pPr lvl="0"/>
            <a:endParaRPr lang="en-US" altLang="zh-TW" sz="2000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  <a:p>
            <a:pPr lvl="0"/>
            <a:r>
              <a:rPr lang="en-US" altLang="zh-TW" sz="20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4.We guess that all models have overfitting because the lack of images in each class.</a:t>
            </a:r>
          </a:p>
          <a:p>
            <a:pPr lvl="0"/>
            <a:endParaRPr lang="en-US" altLang="zh-TW" sz="2000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  <a:p>
            <a:pPr lvl="0"/>
            <a:r>
              <a:rPr lang="en-US" altLang="zh-TW" sz="20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5.Swin Transformer has the best score, which is up to 87% on validation set.</a:t>
            </a:r>
          </a:p>
          <a:p>
            <a:pPr lvl="0"/>
            <a:endParaRPr lang="en-US" altLang="zh-TW" sz="2000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  <a:p>
            <a:pPr lvl="0"/>
            <a:r>
              <a:rPr lang="en-US" altLang="zh-TW" sz="20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6.Traditional model like VGG-16 doesn’t work better on data which only have few images in a class.</a:t>
            </a:r>
          </a:p>
        </p:txBody>
      </p:sp>
    </p:spTree>
    <p:extLst>
      <p:ext uri="{BB962C8B-B14F-4D97-AF65-F5344CB8AC3E}">
        <p14:creationId xmlns:p14="http://schemas.microsoft.com/office/powerpoint/2010/main" val="3739612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363" y="1438735"/>
            <a:ext cx="2945657" cy="4601183"/>
          </a:xfrm>
        </p:spPr>
        <p:txBody>
          <a:bodyPr/>
          <a:lstStyle/>
          <a:p>
            <a:pPr algn="ctr"/>
            <a:r>
              <a:rPr lang="en-US" altLang="zh-TW" b="1" dirty="0">
                <a:latin typeface="Georgia" panose="02040502050405020303" pitchFamily="18" charset="0"/>
              </a:rPr>
              <a:t>References</a:t>
            </a:r>
            <a:br>
              <a:rPr lang="en-US" altLang="zh-TW" b="1" dirty="0">
                <a:latin typeface="Georgia" panose="02040502050405020303" pitchFamily="18" charset="0"/>
              </a:rPr>
            </a:br>
            <a:br>
              <a:rPr lang="en-US" altLang="zh-TW" b="1" dirty="0">
                <a:latin typeface="Georgia" panose="02040502050405020303" pitchFamily="18" charset="0"/>
              </a:rPr>
            </a:b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13097" y="540694"/>
            <a:ext cx="61021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accent6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Tutorial on </a:t>
            </a:r>
            <a:r>
              <a:rPr lang="en-US" altLang="zh-TW" sz="2000" b="1" dirty="0" err="1">
                <a:solidFill>
                  <a:schemeClr val="accent6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Keras</a:t>
            </a:r>
            <a:r>
              <a:rPr lang="en-US" altLang="zh-TW" sz="2000" b="1" dirty="0">
                <a:solidFill>
                  <a:schemeClr val="accent6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b="1" dirty="0" err="1">
                <a:solidFill>
                  <a:schemeClr val="accent6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flow_from_dataframe</a:t>
            </a:r>
            <a:endParaRPr lang="en-US" altLang="zh-TW" sz="2000" b="1" dirty="0">
              <a:solidFill>
                <a:schemeClr val="accent6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13097" y="940804"/>
            <a:ext cx="6426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https://vijayabhaskar96.medium.com/tutorial-on-keras-flowfrom-dataframe-1fd4493d237c </a:t>
            </a:r>
            <a:endParaRPr lang="zh-TW" altLang="en-US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13097" y="1628489"/>
            <a:ext cx="54280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accent6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Trains a </a:t>
            </a:r>
            <a:r>
              <a:rPr lang="en-US" altLang="zh-TW" sz="2000" b="1" dirty="0" err="1">
                <a:solidFill>
                  <a:schemeClr val="accent6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ResNet</a:t>
            </a:r>
            <a:r>
              <a:rPr lang="en-US" altLang="zh-TW" sz="2000" b="1" dirty="0">
                <a:solidFill>
                  <a:schemeClr val="accent6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on the CIFAR10 dataset</a:t>
            </a:r>
            <a:endParaRPr lang="zh-TW" altLang="en-US" sz="2000" b="1" dirty="0">
              <a:solidFill>
                <a:schemeClr val="accent6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13097" y="2028599"/>
            <a:ext cx="4916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https://keras.io/zh/examples/cifar10_resnet/</a:t>
            </a:r>
          </a:p>
        </p:txBody>
      </p:sp>
      <p:sp>
        <p:nvSpPr>
          <p:cNvPr id="7" name="矩形 6"/>
          <p:cNvSpPr/>
          <p:nvPr/>
        </p:nvSpPr>
        <p:spPr>
          <a:xfrm>
            <a:off x="3913097" y="4535881"/>
            <a:ext cx="36583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solidFill>
                  <a:schemeClr val="accent6"/>
                </a:solidFill>
                <a:latin typeface="Georgia" panose="02040502050405020303" pitchFamily="18" charset="0"/>
              </a:rPr>
              <a:t>ResNet’s</a:t>
            </a:r>
            <a:r>
              <a:rPr lang="en-US" altLang="zh-TW" sz="2000" b="1" dirty="0">
                <a:solidFill>
                  <a:schemeClr val="accent6"/>
                </a:solidFill>
                <a:latin typeface="Georgia" panose="02040502050405020303" pitchFamily="18" charset="0"/>
              </a:rPr>
              <a:t> residual learning</a:t>
            </a:r>
            <a:endParaRPr lang="zh-TW" altLang="en-US" sz="2000" b="1" dirty="0">
              <a:solidFill>
                <a:schemeClr val="accent6"/>
              </a:solidFill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13097" y="4986951"/>
            <a:ext cx="6593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https://medium.com/@hupinwei/%E6%B7%B1%E5%BA%A6%E5%AD%B8%E7%BF%92-resnet%E4%B9%8B%E6%AE%98%E5%B7%AE%E5%AD%B8%E7%BF%92-f3ac36701b2f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7FCFB8-FE23-4ECB-A92E-38EE5F3FD0C9}"/>
              </a:ext>
            </a:extLst>
          </p:cNvPr>
          <p:cNvSpPr/>
          <p:nvPr/>
        </p:nvSpPr>
        <p:spPr>
          <a:xfrm>
            <a:off x="3913097" y="2474775"/>
            <a:ext cx="7300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accent6"/>
                </a:solidFill>
                <a:latin typeface="Georgia" panose="02040502050405020303" pitchFamily="18" charset="0"/>
              </a:rPr>
              <a:t>Self-Promoted Supervision for Few-Shot Transformer</a:t>
            </a:r>
            <a:endParaRPr lang="zh-TW" altLang="en-US" sz="2000" b="1" dirty="0">
              <a:solidFill>
                <a:schemeClr val="accent6"/>
              </a:solidFill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D0B8E3-DED9-4B72-A53A-7D3AC035C6FC}"/>
              </a:ext>
            </a:extLst>
          </p:cNvPr>
          <p:cNvSpPr/>
          <p:nvPr/>
        </p:nvSpPr>
        <p:spPr>
          <a:xfrm>
            <a:off x="3913097" y="2916239"/>
            <a:ext cx="7493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https://arxiv.org/abs/2203.07057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F57DEB-08A9-4518-A631-2790F9FEA876}"/>
              </a:ext>
            </a:extLst>
          </p:cNvPr>
          <p:cNvSpPr/>
          <p:nvPr/>
        </p:nvSpPr>
        <p:spPr>
          <a:xfrm>
            <a:off x="3913097" y="3362415"/>
            <a:ext cx="78447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err="1">
                <a:solidFill>
                  <a:schemeClr val="accent6"/>
                </a:solidFill>
                <a:latin typeface="Georgia" panose="02040502050405020303" pitchFamily="18" charset="0"/>
              </a:rPr>
              <a:t>Swin</a:t>
            </a:r>
            <a:r>
              <a:rPr lang="en-US" altLang="zh-TW" sz="2000" b="1" dirty="0">
                <a:solidFill>
                  <a:schemeClr val="accent6"/>
                </a:solidFill>
                <a:latin typeface="Georgia" panose="02040502050405020303" pitchFamily="18" charset="0"/>
              </a:rPr>
              <a:t> Transformer: Hierarchical Vision Transformer using </a:t>
            </a:r>
            <a:r>
              <a:rPr lang="en-US" altLang="zh-TW" sz="2000" b="1" dirty="0" err="1">
                <a:solidFill>
                  <a:schemeClr val="accent6"/>
                </a:solidFill>
                <a:latin typeface="Georgia" panose="02040502050405020303" pitchFamily="18" charset="0"/>
              </a:rPr>
              <a:t>ShiftedWindows</a:t>
            </a:r>
            <a:endParaRPr lang="zh-TW" altLang="en-US" sz="2000" b="1" dirty="0">
              <a:solidFill>
                <a:schemeClr val="accent6"/>
              </a:solidFill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59435A-CB1E-4C87-8E79-2EFD4558491D}"/>
              </a:ext>
            </a:extLst>
          </p:cNvPr>
          <p:cNvSpPr/>
          <p:nvPr/>
        </p:nvSpPr>
        <p:spPr>
          <a:xfrm>
            <a:off x="3913097" y="4115589"/>
            <a:ext cx="7493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https://arxiv.org/abs/2103.14030</a:t>
            </a:r>
          </a:p>
        </p:txBody>
      </p:sp>
    </p:spTree>
    <p:extLst>
      <p:ext uri="{BB962C8B-B14F-4D97-AF65-F5344CB8AC3E}">
        <p14:creationId xmlns:p14="http://schemas.microsoft.com/office/powerpoint/2010/main" val="2422420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83179" y="3136612"/>
            <a:ext cx="2892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chemeClr val="bg1"/>
                </a:solidFill>
                <a:latin typeface="Georgia" panose="02040502050405020303" pitchFamily="18" charset="0"/>
              </a:rPr>
              <a:t>Introduction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9E2D793-B3F5-439B-A29C-AAEE365F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557" y="2541269"/>
            <a:ext cx="7376160" cy="177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4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C842D17-E14E-4882-8C0E-500860C06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" y="758952"/>
            <a:ext cx="262395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圖片 9" descr="一張含有 植物 的圖片&#10;&#10;自動產生的描述">
            <a:extLst>
              <a:ext uri="{FF2B5EF4-FFF2-40B4-BE49-F238E27FC236}">
                <a16:creationId xmlns:a16="http://schemas.microsoft.com/office/drawing/2014/main" id="{5C814F9B-DCDE-41B8-B86B-1E7B5F7EE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73"/>
          <a:stretch/>
        </p:blipFill>
        <p:spPr>
          <a:xfrm>
            <a:off x="423331" y="758952"/>
            <a:ext cx="5535397" cy="428761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E71D009-CC72-45E6-8D1C-42189C5D3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594" y="758951"/>
            <a:ext cx="5535397" cy="882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C54905-BA4B-4491-B960-ED60CA7A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30" y="5207429"/>
            <a:ext cx="5535397" cy="882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圖片 7" descr="一張含有 室內, 植物, 裝飾 的圖片&#10;&#10;自動產生的描述">
            <a:extLst>
              <a:ext uri="{FF2B5EF4-FFF2-40B4-BE49-F238E27FC236}">
                <a16:creationId xmlns:a16="http://schemas.microsoft.com/office/drawing/2014/main" id="{55126995-6E21-472D-A4DF-2D4BB75E6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73"/>
          <a:stretch/>
        </p:blipFill>
        <p:spPr>
          <a:xfrm>
            <a:off x="6119594" y="1802294"/>
            <a:ext cx="5535397" cy="428761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B7BB494-9ECF-401D-A865-D03E511C2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5126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02025" y="3136612"/>
            <a:ext cx="3417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chemeClr val="bg1"/>
                </a:solidFill>
                <a:latin typeface="Georgia" panose="02040502050405020303" pitchFamily="18" charset="0"/>
              </a:rPr>
              <a:t>Task &amp; Dataset</a:t>
            </a:r>
            <a:endParaRPr lang="zh-TW" altLang="en-US" sz="32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71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CDA3F5C8-C09B-4ED6-9565-CC3659207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9919" b="24617"/>
          <a:stretch/>
        </p:blipFill>
        <p:spPr>
          <a:xfrm>
            <a:off x="5693420" y="3429000"/>
            <a:ext cx="5715906" cy="2928606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76FACDD-C340-4FD7-86AA-8B9131817CFC}"/>
              </a:ext>
            </a:extLst>
          </p:cNvPr>
          <p:cNvSpPr/>
          <p:nvPr/>
        </p:nvSpPr>
        <p:spPr>
          <a:xfrm>
            <a:off x="785366" y="689717"/>
            <a:ext cx="923027" cy="375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Task</a:t>
            </a:r>
            <a:endParaRPr lang="zh-TW" altLang="en-US" b="1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FBEFB19-C5E8-448D-9F34-B14D9027E47F}"/>
              </a:ext>
            </a:extLst>
          </p:cNvPr>
          <p:cNvSpPr/>
          <p:nvPr/>
        </p:nvSpPr>
        <p:spPr>
          <a:xfrm>
            <a:off x="2038803" y="1300286"/>
            <a:ext cx="1038640" cy="37524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images</a:t>
            </a:r>
            <a:endParaRPr lang="zh-TW" altLang="en-US" b="1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DA3674A-A3A3-4753-9714-A33263E283E0}"/>
              </a:ext>
            </a:extLst>
          </p:cNvPr>
          <p:cNvSpPr/>
          <p:nvPr/>
        </p:nvSpPr>
        <p:spPr>
          <a:xfrm>
            <a:off x="8727231" y="1575927"/>
            <a:ext cx="1477734" cy="37524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categories</a:t>
            </a:r>
            <a:endParaRPr lang="zh-TW" altLang="en-US" b="1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381D60F3-F62E-48A4-A2CA-F584B9B4CEB1}"/>
              </a:ext>
            </a:extLst>
          </p:cNvPr>
          <p:cNvSpPr/>
          <p:nvPr/>
        </p:nvSpPr>
        <p:spPr>
          <a:xfrm>
            <a:off x="4627053" y="1581721"/>
            <a:ext cx="2970117" cy="37524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model</a:t>
            </a:r>
            <a:endParaRPr lang="zh-TW" altLang="en-US" b="1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C0DAD0C-292B-46C9-BB30-1EFFEE927FC6}"/>
              </a:ext>
            </a:extLst>
          </p:cNvPr>
          <p:cNvSpPr/>
          <p:nvPr/>
        </p:nvSpPr>
        <p:spPr>
          <a:xfrm>
            <a:off x="2038803" y="1790983"/>
            <a:ext cx="1038640" cy="37524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labels</a:t>
            </a:r>
            <a:endParaRPr lang="zh-TW" altLang="en-US" b="1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39A8993-DA98-40A8-BFEE-89F505476D5B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3077443" y="1487910"/>
            <a:ext cx="1549610" cy="281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44DF6FB-F342-46C5-AEEE-8137969F831D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3077443" y="1769345"/>
            <a:ext cx="1549610" cy="209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8EE4346-FA36-4D34-8CA1-074C42249BE6}"/>
              </a:ext>
            </a:extLst>
          </p:cNvPr>
          <p:cNvCxnSpPr>
            <a:cxnSpLocks/>
          </p:cNvCxnSpPr>
          <p:nvPr/>
        </p:nvCxnSpPr>
        <p:spPr>
          <a:xfrm>
            <a:off x="7597170" y="1769343"/>
            <a:ext cx="1130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716F3EA-1337-4004-8425-1255762CF9CF}"/>
              </a:ext>
            </a:extLst>
          </p:cNvPr>
          <p:cNvSpPr txBox="1"/>
          <p:nvPr/>
        </p:nvSpPr>
        <p:spPr>
          <a:xfrm>
            <a:off x="4627053" y="1996050"/>
            <a:ext cx="3306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Ex:</a:t>
            </a:r>
          </a:p>
          <a:p>
            <a:r>
              <a:rPr lang="en-US" altLang="zh-TW" dirty="0" err="1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ResNet</a:t>
            </a:r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,</a:t>
            </a:r>
            <a:r>
              <a:rPr lang="zh-TW" altLang="en-US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 </a:t>
            </a:r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Swim transformer,</a:t>
            </a:r>
          </a:p>
          <a:p>
            <a:r>
              <a:rPr lang="en-US" altLang="zh-CN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EfficientNetB4, </a:t>
            </a:r>
            <a:r>
              <a:rPr lang="en-US" altLang="zh-CN" dirty="0" err="1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ViT</a:t>
            </a:r>
            <a:r>
              <a:rPr lang="en-US" altLang="zh-CN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,</a:t>
            </a:r>
            <a:r>
              <a:rPr lang="zh-TW" altLang="en-US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 </a:t>
            </a:r>
            <a:r>
              <a:rPr lang="en-US" altLang="zh-CN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etc.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C7F1647A-66AA-409D-9B2E-B1583E17D849}"/>
              </a:ext>
            </a:extLst>
          </p:cNvPr>
          <p:cNvSpPr/>
          <p:nvPr/>
        </p:nvSpPr>
        <p:spPr>
          <a:xfrm>
            <a:off x="785366" y="3429000"/>
            <a:ext cx="1227553" cy="375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Datasets</a:t>
            </a:r>
            <a:endParaRPr lang="zh-TW" altLang="en-US" b="1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11CEE5D-5DA2-43C4-8407-F81A1C760EA1}"/>
              </a:ext>
            </a:extLst>
          </p:cNvPr>
          <p:cNvSpPr txBox="1"/>
          <p:nvPr/>
        </p:nvSpPr>
        <p:spPr>
          <a:xfrm>
            <a:off x="785366" y="3938620"/>
            <a:ext cx="5033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- 2,190 images</a:t>
            </a:r>
          </a:p>
          <a:p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- 219 classes (0~218)</a:t>
            </a:r>
          </a:p>
          <a:p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- 10 images each class</a:t>
            </a:r>
          </a:p>
          <a:p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- image format : 640x480(</a:t>
            </a:r>
            <a:r>
              <a:rPr lang="en-US" altLang="zh-TW" dirty="0" err="1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vert&amp;hori</a:t>
            </a:r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) ,RGB</a:t>
            </a:r>
          </a:p>
          <a:p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- 1 label.csv</a:t>
            </a:r>
          </a:p>
          <a:p>
            <a:endParaRPr lang="en-US" altLang="zh-TW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  <a:p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Train : Val = 80% : 20%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C2ACCFC-59AB-4BD6-BAD1-2740737DBFDE}"/>
              </a:ext>
            </a:extLst>
          </p:cNvPr>
          <p:cNvSpPr txBox="1"/>
          <p:nvPr/>
        </p:nvSpPr>
        <p:spPr>
          <a:xfrm>
            <a:off x="1946612" y="695632"/>
            <a:ext cx="796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將</a:t>
            </a:r>
            <a:r>
              <a:rPr lang="en-US" altLang="zh-CN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2191</a:t>
            </a:r>
            <a:r>
              <a:rPr lang="zh-CN" altLang="en-US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張未分類的蘭花圖片通過給定的</a:t>
            </a:r>
            <a:r>
              <a:rPr lang="en-US" altLang="zh-CN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label</a:t>
            </a:r>
            <a:r>
              <a:rPr lang="zh-CN" altLang="en-US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檔案分類成</a:t>
            </a:r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21</a:t>
            </a:r>
            <a:r>
              <a:rPr lang="en-US" altLang="zh-CN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9</a:t>
            </a:r>
            <a:r>
              <a:rPr lang="zh-CN" altLang="en-US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個種類</a:t>
            </a:r>
            <a:r>
              <a:rPr lang="zh-TW" altLang="en-US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52449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5C735FAB-2760-4784-9E33-57BEFC7BC08B}"/>
              </a:ext>
            </a:extLst>
          </p:cNvPr>
          <p:cNvSpPr/>
          <p:nvPr/>
        </p:nvSpPr>
        <p:spPr>
          <a:xfrm>
            <a:off x="759007" y="667908"/>
            <a:ext cx="1310852" cy="375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Schedule</a:t>
            </a:r>
            <a:endParaRPr lang="zh-TW" altLang="en-US" b="1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C403FFA-DCD2-4FF4-AC80-2169A7BE8C32}"/>
              </a:ext>
            </a:extLst>
          </p:cNvPr>
          <p:cNvSpPr/>
          <p:nvPr/>
        </p:nvSpPr>
        <p:spPr>
          <a:xfrm>
            <a:off x="759007" y="667908"/>
            <a:ext cx="1310852" cy="375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Criteria</a:t>
            </a:r>
            <a:endParaRPr lang="zh-TW" altLang="en-US" b="1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E35832E2-3756-42E3-A308-549D5BF81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08" y="999744"/>
            <a:ext cx="7644384" cy="48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42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21FC87-5952-4BC8-AF7C-6CC560497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4E6D35-2D74-43AF-AAEE-B808B4586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61470AF-7DF6-414A-A710-A166697D6456}"/>
              </a:ext>
            </a:extLst>
          </p:cNvPr>
          <p:cNvSpPr txBox="1"/>
          <p:nvPr/>
        </p:nvSpPr>
        <p:spPr>
          <a:xfrm>
            <a:off x="472961" y="3136612"/>
            <a:ext cx="2460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chemeClr val="bg1"/>
                </a:solidFill>
                <a:latin typeface="Georgia" panose="02040502050405020303" pitchFamily="18" charset="0"/>
              </a:rPr>
              <a:t>Challenges</a:t>
            </a:r>
            <a:endParaRPr lang="zh-TW" altLang="en-US" sz="32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68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0632639-B30C-4E12-8187-12F8D1A74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圖片 8" descr="一張含有 花, 室內, 植物, 蘭花 的圖片&#10;&#10;自動產生的描述">
            <a:extLst>
              <a:ext uri="{FF2B5EF4-FFF2-40B4-BE49-F238E27FC236}">
                <a16:creationId xmlns:a16="http://schemas.microsoft.com/office/drawing/2014/main" id="{3B295560-A5E4-41C9-BD39-F9075330B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62" y="2806394"/>
            <a:ext cx="1992113" cy="1494085"/>
          </a:xfrm>
          <a:prstGeom prst="rect">
            <a:avLst/>
          </a:prstGeom>
        </p:spPr>
      </p:pic>
      <p:pic>
        <p:nvPicPr>
          <p:cNvPr id="11" name="圖片 10" descr="一張含有 花, 蘭花, 植物, 靠近 的圖片&#10;&#10;自動產生的描述">
            <a:extLst>
              <a:ext uri="{FF2B5EF4-FFF2-40B4-BE49-F238E27FC236}">
                <a16:creationId xmlns:a16="http://schemas.microsoft.com/office/drawing/2014/main" id="{79C00E54-B13A-4BF3-BDE3-0341B0B6F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668" y="2806394"/>
            <a:ext cx="1992113" cy="149408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A4CFE94-B0FD-48FF-9A5A-F8F5F99239E7}"/>
              </a:ext>
            </a:extLst>
          </p:cNvPr>
          <p:cNvSpPr txBox="1"/>
          <p:nvPr/>
        </p:nvSpPr>
        <p:spPr>
          <a:xfrm>
            <a:off x="4448297" y="2459214"/>
            <a:ext cx="13266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(category 8)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1619DBD-C8F3-4BA0-B6F8-2BF691E8ABE1}"/>
              </a:ext>
            </a:extLst>
          </p:cNvPr>
          <p:cNvSpPr txBox="1"/>
          <p:nvPr/>
        </p:nvSpPr>
        <p:spPr>
          <a:xfrm>
            <a:off x="7126236" y="2459214"/>
            <a:ext cx="13266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(category 6)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73B7320-4758-41D8-AC1E-1020C824EA6E}"/>
              </a:ext>
            </a:extLst>
          </p:cNvPr>
          <p:cNvSpPr txBox="1"/>
          <p:nvPr/>
        </p:nvSpPr>
        <p:spPr>
          <a:xfrm>
            <a:off x="1064394" y="1975215"/>
            <a:ext cx="7070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Challenge 2: high similarity but different labels</a:t>
            </a:r>
            <a:endParaRPr lang="zh-TW" altLang="en-US" sz="2000" b="1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5A88A81-F153-4CB9-A299-A4D65A26C742}"/>
              </a:ext>
            </a:extLst>
          </p:cNvPr>
          <p:cNvSpPr txBox="1"/>
          <p:nvPr/>
        </p:nvSpPr>
        <p:spPr>
          <a:xfrm>
            <a:off x="2751725" y="3400400"/>
            <a:ext cx="107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Group 1</a:t>
            </a:r>
            <a:endParaRPr lang="zh-TW" altLang="en-US" sz="1600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pic>
        <p:nvPicPr>
          <p:cNvPr id="20" name="圖片 19" descr="一張含有 植物, 花 的圖片&#10;&#10;自動產生的描述">
            <a:extLst>
              <a:ext uri="{FF2B5EF4-FFF2-40B4-BE49-F238E27FC236}">
                <a16:creationId xmlns:a16="http://schemas.microsoft.com/office/drawing/2014/main" id="{26E699BF-C97E-4796-B75B-2FACBB550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624" y="4798861"/>
            <a:ext cx="1991336" cy="1493502"/>
          </a:xfrm>
          <a:prstGeom prst="rect">
            <a:avLst/>
          </a:prstGeom>
        </p:spPr>
      </p:pic>
      <p:pic>
        <p:nvPicPr>
          <p:cNvPr id="22" name="圖片 21" descr="一張含有 植物, 花 的圖片&#10;&#10;自動產生的描述">
            <a:extLst>
              <a:ext uri="{FF2B5EF4-FFF2-40B4-BE49-F238E27FC236}">
                <a16:creationId xmlns:a16="http://schemas.microsoft.com/office/drawing/2014/main" id="{C4C0B7EF-3C8E-480A-9700-DE8CF57D3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488" y="4798861"/>
            <a:ext cx="1991336" cy="149350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DA4533D5-8BA2-4A2B-B2B5-71822C158F4A}"/>
              </a:ext>
            </a:extLst>
          </p:cNvPr>
          <p:cNvSpPr txBox="1"/>
          <p:nvPr/>
        </p:nvSpPr>
        <p:spPr>
          <a:xfrm>
            <a:off x="2773194" y="5392560"/>
            <a:ext cx="107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Group 2</a:t>
            </a:r>
            <a:endParaRPr lang="zh-TW" altLang="en-US" sz="1600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970739A-67BE-4D98-88BF-D549C099A16C}"/>
              </a:ext>
            </a:extLst>
          </p:cNvPr>
          <p:cNvSpPr txBox="1"/>
          <p:nvPr/>
        </p:nvSpPr>
        <p:spPr>
          <a:xfrm>
            <a:off x="4390788" y="4460307"/>
            <a:ext cx="14416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(category </a:t>
            </a:r>
            <a:r>
              <a:rPr lang="en-US" altLang="zh-TW" sz="16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13</a:t>
            </a:r>
            <a:r>
              <a:rPr lang="zh-TW" altLang="en-US" sz="16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)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FABE340-C43E-416D-B0BA-851FFBF38333}"/>
              </a:ext>
            </a:extLst>
          </p:cNvPr>
          <p:cNvSpPr txBox="1"/>
          <p:nvPr/>
        </p:nvSpPr>
        <p:spPr>
          <a:xfrm>
            <a:off x="6984226" y="4460307"/>
            <a:ext cx="14416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(category </a:t>
            </a:r>
            <a:r>
              <a:rPr lang="en-US" altLang="zh-TW" sz="16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19</a:t>
            </a:r>
            <a:r>
              <a:rPr lang="zh-TW" altLang="en-US" sz="1600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)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681F6A1-EB66-444D-AD23-622327427A81}"/>
              </a:ext>
            </a:extLst>
          </p:cNvPr>
          <p:cNvSpPr txBox="1"/>
          <p:nvPr/>
        </p:nvSpPr>
        <p:spPr>
          <a:xfrm>
            <a:off x="1064394" y="513881"/>
            <a:ext cx="632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Challenge 1: more categories, less sample</a:t>
            </a:r>
            <a:endParaRPr lang="zh-TW" altLang="en-US" sz="2000" b="1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464F294E-1254-49D9-B7E4-06CF0C7068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292"/>
          <a:stretch/>
        </p:blipFill>
        <p:spPr>
          <a:xfrm>
            <a:off x="2502694" y="1172823"/>
            <a:ext cx="1257300" cy="800360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491D887B-5002-41F5-BDAC-25352A784114}"/>
              </a:ext>
            </a:extLst>
          </p:cNvPr>
          <p:cNvSpPr txBox="1"/>
          <p:nvPr/>
        </p:nvSpPr>
        <p:spPr>
          <a:xfrm>
            <a:off x="6165007" y="1291813"/>
            <a:ext cx="113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X219</a:t>
            </a:r>
            <a:endParaRPr lang="zh-TW" altLang="en-US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  <p:pic>
        <p:nvPicPr>
          <p:cNvPr id="33" name="圖片 32" descr="一張含有 美工圖案 的圖片&#10;&#10;自動產生的描述">
            <a:extLst>
              <a:ext uri="{FF2B5EF4-FFF2-40B4-BE49-F238E27FC236}">
                <a16:creationId xmlns:a16="http://schemas.microsoft.com/office/drawing/2014/main" id="{5E83062E-6C80-42AC-BC3E-F1EE39D9F4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2947"/>
          <a:stretch/>
        </p:blipFill>
        <p:spPr>
          <a:xfrm>
            <a:off x="5227274" y="920752"/>
            <a:ext cx="1011599" cy="1019175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3E07EB00-5F3A-4478-87A9-962A077284D6}"/>
              </a:ext>
            </a:extLst>
          </p:cNvPr>
          <p:cNvSpPr txBox="1"/>
          <p:nvPr/>
        </p:nvSpPr>
        <p:spPr>
          <a:xfrm>
            <a:off x="3525865" y="1266617"/>
            <a:ext cx="113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芫荽 0.94" pitchFamily="2" charset="-120"/>
                <a:ea typeface="芫荽 0.94" pitchFamily="2" charset="-120"/>
                <a:cs typeface="芫荽 0.94" pitchFamily="2" charset="-120"/>
              </a:rPr>
              <a:t>X10</a:t>
            </a:r>
            <a:endParaRPr lang="zh-TW" altLang="en-US" dirty="0">
              <a:latin typeface="芫荽 0.94" pitchFamily="2" charset="-120"/>
              <a:ea typeface="芫荽 0.94" pitchFamily="2" charset="-120"/>
              <a:cs typeface="芫荽 0.94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7379473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框架</Template>
  <TotalTime>2014</TotalTime>
  <Words>1301</Words>
  <Application>Microsoft Office PowerPoint</Application>
  <PresentationFormat>寬螢幕</PresentationFormat>
  <Paragraphs>300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6" baseType="lpstr">
      <vt:lpstr>芫荽 0.94</vt:lpstr>
      <vt:lpstr>Arial</vt:lpstr>
      <vt:lpstr>Calibri</vt:lpstr>
      <vt:lpstr>Cambria Math</vt:lpstr>
      <vt:lpstr>Corbel</vt:lpstr>
      <vt:lpstr>Georgia</vt:lpstr>
      <vt:lpstr>Times New Roman</vt:lpstr>
      <vt:lpstr>Wingdings 2</vt:lpstr>
      <vt:lpstr>框架</vt:lpstr>
      <vt:lpstr>蘭花種類辨識及分類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Experiment Outcome</vt:lpstr>
      <vt:lpstr>PowerPoint 簡報</vt:lpstr>
      <vt:lpstr>PowerPoint 簡報</vt:lpstr>
      <vt:lpstr>PowerPoint 簡報</vt:lpstr>
      <vt:lpstr>PowerPoint 簡報</vt:lpstr>
      <vt:lpstr>Conclusion  </vt:lpstr>
      <vt:lpstr>References 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蘭花種類辨識及分類 </dc:title>
  <dc:creator>卞哲琛</dc:creator>
  <cp:lastModifiedBy>蔣允中</cp:lastModifiedBy>
  <cp:revision>33</cp:revision>
  <dcterms:created xsi:type="dcterms:W3CDTF">2022-04-06T03:22:22Z</dcterms:created>
  <dcterms:modified xsi:type="dcterms:W3CDTF">2022-06-17T07:00:55Z</dcterms:modified>
</cp:coreProperties>
</file>